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0" r:id="rId9"/>
    <p:sldId id="261" r:id="rId10"/>
    <p:sldId id="275" r:id="rId11"/>
    <p:sldId id="277" r:id="rId12"/>
    <p:sldId id="346" r:id="rId13"/>
    <p:sldId id="347" r:id="rId14"/>
    <p:sldId id="348" r:id="rId15"/>
    <p:sldId id="271" r:id="rId16"/>
    <p:sldId id="339" r:id="rId17"/>
    <p:sldId id="343" r:id="rId18"/>
    <p:sldId id="350" r:id="rId19"/>
    <p:sldId id="381" r:id="rId20"/>
    <p:sldId id="351" r:id="rId21"/>
    <p:sldId id="352" r:id="rId22"/>
    <p:sldId id="354" r:id="rId23"/>
    <p:sldId id="365" r:id="rId24"/>
    <p:sldId id="366" r:id="rId25"/>
    <p:sldId id="357" r:id="rId26"/>
    <p:sldId id="358" r:id="rId27"/>
    <p:sldId id="373" r:id="rId28"/>
    <p:sldId id="374" r:id="rId29"/>
    <p:sldId id="380" r:id="rId30"/>
    <p:sldId id="263" r:id="rId31"/>
    <p:sldId id="264" r:id="rId32"/>
    <p:sldId id="266" r:id="rId33"/>
    <p:sldId id="265" r:id="rId34"/>
    <p:sldId id="26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0EB75-FB4C-447B-9F54-FF26F2F68ABA}" v="118" dt="2023-08-31T07:33:10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42C0A-4447-4BA8-B918-19A188B752F2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CF85-9FC5-433D-97B2-1ADDC27D06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71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>
            <a:extLst>
              <a:ext uri="{FF2B5EF4-FFF2-40B4-BE49-F238E27FC236}">
                <a16:creationId xmlns:a16="http://schemas.microsoft.com/office/drawing/2014/main" id="{A4F920DF-156A-8DCF-CE09-C599A69F5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>
            <a:extLst>
              <a:ext uri="{FF2B5EF4-FFF2-40B4-BE49-F238E27FC236}">
                <a16:creationId xmlns:a16="http://schemas.microsoft.com/office/drawing/2014/main" id="{9CDFB25C-46D9-5961-9202-E043CF84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/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F36F5D51-D9AD-74D1-2B24-B92709538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F655BB6-CCE3-4B30-91CE-14B4E3F36BF1}" type="slidenum">
              <a:rPr lang="nl-BE" altLang="nl-BE" smtClean="0">
                <a:latin typeface="Times New Roman" panose="02020603050405020304" pitchFamily="18" charset="0"/>
              </a:rPr>
              <a:pPr/>
              <a:t>12</a:t>
            </a:fld>
            <a:endParaRPr lang="nl-BE" altLang="nl-B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>
            <a:extLst>
              <a:ext uri="{FF2B5EF4-FFF2-40B4-BE49-F238E27FC236}">
                <a16:creationId xmlns:a16="http://schemas.microsoft.com/office/drawing/2014/main" id="{C6650F0E-71E0-72E5-EE98-810B97138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Tijdelijke aanduiding voor notities 2">
            <a:extLst>
              <a:ext uri="{FF2B5EF4-FFF2-40B4-BE49-F238E27FC236}">
                <a16:creationId xmlns:a16="http://schemas.microsoft.com/office/drawing/2014/main" id="{6783AE46-5E52-E7BC-478D-1AB21460E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;</a:t>
            </a:r>
          </a:p>
        </p:txBody>
      </p:sp>
      <p:sp>
        <p:nvSpPr>
          <p:cNvPr id="57348" name="Tijdelijke aanduiding voor dianummer 3">
            <a:extLst>
              <a:ext uri="{FF2B5EF4-FFF2-40B4-BE49-F238E27FC236}">
                <a16:creationId xmlns:a16="http://schemas.microsoft.com/office/drawing/2014/main" id="{5B58D6DE-A9D2-6912-D83C-4215915F1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681BAA5-3E16-4466-B24F-34A7B2A4D03C}" type="slidenum">
              <a:rPr lang="nl-BE" altLang="nl-BE" smtClean="0">
                <a:latin typeface="Times New Roman" panose="02020603050405020304" pitchFamily="18" charset="0"/>
              </a:rPr>
              <a:pPr/>
              <a:t>21</a:t>
            </a:fld>
            <a:endParaRPr lang="nl-BE" altLang="nl-B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25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470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14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38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35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38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400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7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38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73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36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97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84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9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3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59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2033-B989-4D85-8067-4AE671A4FBDA}" type="datetimeFigureOut">
              <a:rPr lang="nl-BE" smtClean="0"/>
              <a:t>10/09/2023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68EBC2-B1F4-47C4-BBFD-D3DDCFAD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37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skei.b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kei6.weebly.com/" TargetMode="External"/><Relationship Id="rId2" Type="http://schemas.openxmlformats.org/officeDocument/2006/relationships/hyperlink" Target="mailto:jufevelyne@maaskei.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196536" cy="994449"/>
          </a:xfrm>
        </p:spPr>
        <p:txBody>
          <a:bodyPr/>
          <a:lstStyle/>
          <a:p>
            <a:r>
              <a:rPr lang="nl-BE" b="1" dirty="0">
                <a:solidFill>
                  <a:schemeClr val="tx1"/>
                </a:solidFill>
              </a:rPr>
              <a:t>Welkom in het zesde leerjaar!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900972" cy="861420"/>
          </a:xfrm>
        </p:spPr>
        <p:txBody>
          <a:bodyPr>
            <a:normAutofit/>
          </a:bodyPr>
          <a:lstStyle/>
          <a:p>
            <a:pPr algn="r"/>
            <a:r>
              <a:rPr lang="nl-BE" sz="2000" b="1" dirty="0">
                <a:solidFill>
                  <a:schemeClr val="tx1"/>
                </a:solidFill>
              </a:rPr>
              <a:t>Juf Evelyne Bakkers en</a:t>
            </a:r>
          </a:p>
          <a:p>
            <a:pPr algn="r"/>
            <a:r>
              <a:rPr lang="nl-BE" sz="2000" b="1" dirty="0">
                <a:solidFill>
                  <a:schemeClr val="tx1"/>
                </a:solidFill>
              </a:rPr>
              <a:t>Juf Saskia Kessels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55" y="3371917"/>
            <a:ext cx="3609686" cy="22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0C0A1-5590-E084-2E0B-41E1394E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Muzische vorming (gegeven door juf Saskia op vrijdag)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ECA0A-EC9C-BD2C-2A7A-ECBF57A1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z="2500" dirty="0">
                <a:latin typeface="Comic Sans MS" pitchFamily="66" charset="0"/>
              </a:rPr>
              <a:t>Beeld</a:t>
            </a:r>
          </a:p>
          <a:p>
            <a:pPr eaLnBrk="1" hangingPunct="1">
              <a:defRPr/>
            </a:pPr>
            <a:r>
              <a:rPr lang="nl-BE" sz="2500" dirty="0">
                <a:latin typeface="Comic Sans MS" pitchFamily="66" charset="0"/>
              </a:rPr>
              <a:t>Zang</a:t>
            </a:r>
          </a:p>
          <a:p>
            <a:pPr eaLnBrk="1" hangingPunct="1">
              <a:defRPr/>
            </a:pPr>
            <a:r>
              <a:rPr lang="nl-BE" sz="2500" dirty="0">
                <a:latin typeface="Comic Sans MS" pitchFamily="66" charset="0"/>
              </a:rPr>
              <a:t>Drama</a:t>
            </a:r>
          </a:p>
          <a:p>
            <a:pPr eaLnBrk="1" hangingPunct="1">
              <a:defRPr/>
            </a:pPr>
            <a:r>
              <a:rPr lang="nl-BE" sz="2500" dirty="0">
                <a:latin typeface="Comic Sans MS" pitchFamily="66" charset="0"/>
              </a:rPr>
              <a:t>Media</a:t>
            </a:r>
          </a:p>
          <a:p>
            <a:pPr eaLnBrk="1" hangingPunct="1">
              <a:defRPr/>
            </a:pPr>
            <a:r>
              <a:rPr lang="nl-BE" sz="2500" dirty="0">
                <a:latin typeface="Comic Sans MS" pitchFamily="66" charset="0"/>
              </a:rPr>
              <a:t>Beweging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65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DC67AC2C-DA16-D2FA-1CF1-12EB73D00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92150"/>
            <a:ext cx="8229600" cy="1258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sz="4000" dirty="0">
                <a:latin typeface="Comic Sans MS" pitchFamily="66" charset="0"/>
              </a:rPr>
              <a:t>Lichamelijke Opvoeding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5A350D-317B-3B36-BE10-4D66D419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66" y="180892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endParaRPr lang="nl-BE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nl-BE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Turnen </a:t>
            </a:r>
            <a:r>
              <a:rPr lang="nl-BE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donderdag en vrijdag </a:t>
            </a:r>
            <a:endParaRPr lang="nl-BE" sz="3000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endParaRPr lang="nl-NL" sz="4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33375C9-7812-90A3-51FA-198B5F99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Zwemmen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8A7FAF5-5AE9-B8A3-CFCC-E9FAB4040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  <a:defRPr/>
            </a:pPr>
            <a:r>
              <a:rPr lang="nl-NL" sz="2400" dirty="0"/>
              <a:t>In het 6</a:t>
            </a:r>
            <a:r>
              <a:rPr lang="nl-NL" sz="2400" baseline="30000" dirty="0"/>
              <a:t>e</a:t>
            </a:r>
            <a:r>
              <a:rPr lang="nl-NL" sz="2400" dirty="0"/>
              <a:t> leerjaar krijgen de leerlingen  7 keer zwemmen.</a:t>
            </a:r>
          </a:p>
          <a:p>
            <a:pPr marL="85725" indent="0">
              <a:buNone/>
              <a:defRPr/>
            </a:pPr>
            <a:endParaRPr lang="nl-NL" sz="2400" dirty="0"/>
          </a:p>
          <a:p>
            <a:pPr marL="85725" indent="0">
              <a:buNone/>
              <a:defRPr/>
            </a:pPr>
            <a:r>
              <a:rPr lang="nl-NL" sz="2400" dirty="0"/>
              <a:t>06 november t.e.m. 18 december</a:t>
            </a:r>
          </a:p>
          <a:p>
            <a:pPr marL="85725" indent="0">
              <a:buNone/>
              <a:defRPr/>
            </a:pPr>
            <a:r>
              <a:rPr lang="nl-NL" sz="2400" dirty="0"/>
              <a:t>Laatste les = vrij zwemmen</a:t>
            </a:r>
          </a:p>
          <a:p>
            <a:pPr marL="85725" indent="0">
              <a:buNone/>
              <a:defRPr/>
            </a:pPr>
            <a:endParaRPr lang="nl-NL" sz="2400" dirty="0"/>
          </a:p>
          <a:p>
            <a:pPr marL="85725" indent="0">
              <a:buNone/>
              <a:defRPr/>
            </a:pPr>
            <a:r>
              <a:rPr lang="nl-NL" sz="2400" dirty="0">
                <a:sym typeface="Wingdings" panose="05000000000000000000" pitchFamily="2" charset="2"/>
              </a:rPr>
              <a:t>Geen zwemmen op vrijdag 1</a:t>
            </a:r>
            <a:r>
              <a:rPr lang="nl-NL" sz="2400" baseline="30000" dirty="0">
                <a:sym typeface="Wingdings" panose="05000000000000000000" pitchFamily="2" charset="2"/>
              </a:rPr>
              <a:t>e</a:t>
            </a:r>
            <a:r>
              <a:rPr lang="nl-NL" sz="2400" dirty="0">
                <a:sym typeface="Wingdings" panose="05000000000000000000" pitchFamily="2" charset="2"/>
              </a:rPr>
              <a:t> uur LO van meester Patrick</a:t>
            </a:r>
          </a:p>
          <a:p>
            <a:pPr marL="85725" indent="0">
              <a:buNone/>
              <a:defRPr/>
            </a:pPr>
            <a:r>
              <a:rPr lang="nl-NL" sz="2400" dirty="0">
                <a:sym typeface="Wingdings" panose="05000000000000000000" pitchFamily="2" charset="2"/>
              </a:rPr>
              <a:t>Voor elke vakantie worden de turnkleren meegegeven om uit te wassen.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D3996B4-FFF3-C792-0D92-C069B2B17FE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-341612" y="635369"/>
            <a:ext cx="7766936" cy="1646302"/>
          </a:xfrm>
        </p:spPr>
        <p:txBody>
          <a:bodyPr/>
          <a:lstStyle/>
          <a:p>
            <a:pPr eaLnBrk="1" hangingPunct="1">
              <a:defRPr/>
            </a:pPr>
            <a:r>
              <a:rPr lang="nl-BE" dirty="0">
                <a:latin typeface="Comic Sans MS" pitchFamily="66" charset="0"/>
              </a:rPr>
              <a:t>Godsdienst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60745C5-96C7-F46F-24CD-C1C42E7197F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6827" y="2923969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BE" sz="2800" dirty="0">
                <a:latin typeface="Comic Sans MS" pitchFamily="66" charset="0"/>
              </a:rPr>
              <a:t>Rooms-katholiek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BE" sz="2800" dirty="0">
                <a:latin typeface="Comic Sans MS" pitchFamily="66" charset="0"/>
              </a:rPr>
              <a:t>Zedenleer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BE" sz="2800" dirty="0">
                <a:latin typeface="Comic Sans MS" pitchFamily="66" charset="0"/>
              </a:rPr>
              <a:t>Islam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39BC0677-CF6F-1C4F-E9F5-5946C0B11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607" y="422413"/>
            <a:ext cx="8243887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BE" sz="6000" dirty="0">
                <a:solidFill>
                  <a:schemeClr val="accent1">
                    <a:satMod val="150000"/>
                  </a:schemeClr>
                </a:solidFill>
                <a:latin typeface="Comic Sans MS" pitchFamily="66" charset="0"/>
              </a:rPr>
              <a:t>Vakoverschrijdende</a:t>
            </a:r>
            <a:br>
              <a:rPr lang="nl-BE" sz="6000" dirty="0">
                <a:solidFill>
                  <a:schemeClr val="accent1">
                    <a:satMod val="150000"/>
                  </a:schemeClr>
                </a:solidFill>
                <a:latin typeface="Comic Sans MS" pitchFamily="66" charset="0"/>
              </a:rPr>
            </a:br>
            <a:r>
              <a:rPr lang="nl-BE" sz="6000" dirty="0">
                <a:solidFill>
                  <a:schemeClr val="accent1">
                    <a:satMod val="150000"/>
                  </a:schemeClr>
                </a:solidFill>
                <a:latin typeface="Comic Sans MS" pitchFamily="66" charset="0"/>
              </a:rPr>
              <a:t>leergebieden</a:t>
            </a:r>
            <a:endParaRPr lang="nl-BE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7A89963-E7AB-F9DC-CEB2-4C8EF6F4B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544" y="2428875"/>
            <a:ext cx="8362950" cy="4429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nl-BE" altLang="nl-BE" sz="4400" dirty="0">
                <a:latin typeface="Comic Sans MS" panose="030F0702030302020204" pitchFamily="66" charset="0"/>
              </a:rPr>
              <a:t>Leren </a:t>
            </a:r>
            <a:r>
              <a:rPr lang="nl-BE" altLang="nl-BE" sz="4400" dirty="0" err="1">
                <a:latin typeface="Comic Sans MS" panose="030F0702030302020204" pitchFamily="66" charset="0"/>
              </a:rPr>
              <a:t>leren</a:t>
            </a:r>
            <a:r>
              <a:rPr lang="nl-BE" altLang="nl-BE" sz="44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BE" altLang="nl-BE" sz="2800" dirty="0">
                <a:latin typeface="Comic Sans MS" panose="030F0702030302020204" pitchFamily="66" charset="0"/>
              </a:rPr>
              <a:t>    </a:t>
            </a:r>
            <a:r>
              <a:rPr lang="nl-BE" altLang="nl-BE" sz="3000" dirty="0">
                <a:latin typeface="Comic Sans MS" panose="030F0702030302020204" pitchFamily="66" charset="0"/>
              </a:rPr>
              <a:t>- opzoeken in woordenboek en atlas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BE" altLang="nl-BE" sz="3000" dirty="0">
                <a:latin typeface="Comic Sans MS" panose="030F0702030302020204" pitchFamily="66" charset="0"/>
              </a:rPr>
              <a:t>   - afdekmethode Frans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BE" altLang="nl-BE" sz="3000" dirty="0">
                <a:latin typeface="Comic Sans MS" panose="030F0702030302020204" pitchFamily="66" charset="0"/>
              </a:rPr>
              <a:t>   - toetsenrooster: leren  plannen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BE" altLang="nl-BE" sz="3000" dirty="0">
                <a:latin typeface="Comic Sans MS" panose="030F0702030302020204" pitchFamily="66" charset="0"/>
              </a:rPr>
              <a:t>   - markeren van belangrijke zaken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BE" altLang="nl-BE" sz="3000" dirty="0">
                <a:latin typeface="Comic Sans MS" panose="030F0702030302020204" pitchFamily="66" charset="0"/>
              </a:rPr>
              <a:t>   - </a:t>
            </a:r>
            <a:r>
              <a:rPr lang="nl-BE" altLang="nl-BE" sz="3000" dirty="0" err="1">
                <a:latin typeface="Comic Sans MS" panose="030F0702030302020204" pitchFamily="66" charset="0"/>
              </a:rPr>
              <a:t>mindmaps</a:t>
            </a:r>
            <a:r>
              <a:rPr lang="nl-BE" altLang="nl-BE" sz="30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BE" altLang="nl-BE" sz="3000" dirty="0">
                <a:latin typeface="Comic Sans MS" panose="030F0702030302020204" pitchFamily="66" charset="0"/>
              </a:rPr>
              <a:t>   - samenvattingen maken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BE" altLang="nl-BE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BE" altLang="nl-BE" sz="4400" dirty="0">
                <a:latin typeface="Comic Sans MS" panose="030F0702030302020204" pitchFamily="66" charset="0"/>
              </a:rPr>
              <a:t>Contractwerk</a:t>
            </a:r>
          </a:p>
          <a:p>
            <a:pPr eaLnBrk="1" hangingPunct="1">
              <a:defRPr/>
            </a:pPr>
            <a:endParaRPr lang="nl-BE" altLang="nl-BE" sz="36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nl-BE" alt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1CC4CA7-5E34-EE0E-62D8-4B21463FA7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3888" y="305063"/>
            <a:ext cx="10090721" cy="6552937"/>
          </a:xfrm>
        </p:spPr>
      </p:pic>
    </p:spTree>
    <p:extLst>
      <p:ext uri="{BB962C8B-B14F-4D97-AF65-F5344CB8AC3E}">
        <p14:creationId xmlns:p14="http://schemas.microsoft.com/office/powerpoint/2010/main" val="20417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kstvak 1">
            <a:extLst>
              <a:ext uri="{FF2B5EF4-FFF2-40B4-BE49-F238E27FC236}">
                <a16:creationId xmlns:a16="http://schemas.microsoft.com/office/drawing/2014/main" id="{664155CD-B457-4CDE-D8A4-17130170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391" y="598280"/>
            <a:ext cx="84248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4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Klasagenda </a:t>
            </a: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  <a:p>
            <a:pPr algn="ctr" eaLnBrk="1" hangingPunct="1">
              <a:defRPr/>
            </a:pPr>
            <a:r>
              <a:rPr lang="nl-BE" sz="2000" dirty="0">
                <a:latin typeface="Lucida Sans Unicode" pitchFamily="34" charset="0"/>
              </a:rPr>
              <a:t>Belangrijkste werkdocument:  Elke dag openen !!</a:t>
            </a:r>
          </a:p>
          <a:p>
            <a:pPr algn="ctr" eaLnBrk="1" hangingPunct="1">
              <a:defRPr/>
            </a:pPr>
            <a:r>
              <a:rPr lang="nl-BE" sz="2000" dirty="0">
                <a:latin typeface="Lucida Sans Unicode" pitchFamily="34" charset="0"/>
              </a:rPr>
              <a:t>Misschien staat er voor u een nota van de leerkracht in. </a:t>
            </a:r>
          </a:p>
          <a:p>
            <a:pPr algn="ctr" eaLnBrk="1" hangingPunct="1">
              <a:defRPr/>
            </a:pPr>
            <a:r>
              <a:rPr lang="nl-BE" sz="2000" dirty="0">
                <a:latin typeface="Lucida Sans Unicode" pitchFamily="34" charset="0"/>
              </a:rPr>
              <a:t>Leren vooruitwerken. </a:t>
            </a: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  <a:p>
            <a:pPr algn="ctr" eaLnBrk="1" hangingPunct="1">
              <a:defRPr/>
            </a:pPr>
            <a:r>
              <a:rPr lang="nl-BE" sz="2000" dirty="0">
                <a:latin typeface="Lucida Sans Unicode" pitchFamily="34" charset="0"/>
              </a:rPr>
              <a:t>Niet enkel kijken welke taak morgen af moet zijn.</a:t>
            </a: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  <a:p>
            <a:pPr algn="ctr" eaLnBrk="1" hangingPunct="1">
              <a:defRPr/>
            </a:pPr>
            <a:r>
              <a:rPr lang="nl-BE" sz="2000" dirty="0">
                <a:latin typeface="Lucida Sans Unicode" pitchFamily="34" charset="0"/>
              </a:rPr>
              <a:t>Iedere </a:t>
            </a:r>
            <a:r>
              <a:rPr lang="nl-BE" sz="2000" b="1" u="sng" dirty="0">
                <a:latin typeface="Lucida Sans Unicode" pitchFamily="34" charset="0"/>
              </a:rPr>
              <a:t>vrijdag</a:t>
            </a:r>
            <a:r>
              <a:rPr lang="nl-BE" sz="2000" dirty="0">
                <a:latin typeface="Lucida Sans Unicode" pitchFamily="34" charset="0"/>
              </a:rPr>
              <a:t> handtekenen! </a:t>
            </a: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  <a:p>
            <a:pPr algn="ctr" eaLnBrk="1" hangingPunct="1">
              <a:defRPr/>
            </a:pPr>
            <a:endParaRPr lang="nl-BE" sz="20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19D2437-CA07-7FA0-4FF3-1B483B3D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>
              <a:defRPr/>
            </a:pPr>
            <a:r>
              <a:rPr lang="nl-NL" sz="37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school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35299E7-B1EB-CCC6-F69B-212955AA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altLang="nl-BE" sz="2500" dirty="0"/>
              <a:t>Op de website van de school kan je alle relevante en actuele info raadplegen (maandstaten, documenten, zwemrooster, vrije dagen…)</a:t>
            </a:r>
          </a:p>
          <a:p>
            <a:pPr eaLnBrk="1" hangingPunct="1">
              <a:defRPr/>
            </a:pPr>
            <a:r>
              <a:rPr lang="nl-NL" altLang="nl-BE" sz="2500" dirty="0"/>
              <a:t>Ook de schoolbrochure en het schoolreglement zijn digitaal te raadplegen via de website </a:t>
            </a:r>
            <a:r>
              <a:rPr lang="nl-NL" altLang="nl-BE" sz="2500" dirty="0">
                <a:hlinkClick r:id="rId2"/>
              </a:rPr>
              <a:t>www.maaskei.be</a:t>
            </a:r>
            <a:r>
              <a:rPr lang="nl-NL" altLang="nl-BE" sz="2500" dirty="0"/>
              <a:t>. </a:t>
            </a:r>
          </a:p>
          <a:p>
            <a:pPr eaLnBrk="1" hangingPunct="1">
              <a:defRPr/>
            </a:pPr>
            <a:endParaRPr lang="nl-NL" alt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80E6752-7797-7C10-3D91-12A2876E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>
              <a:defRPr/>
            </a:pPr>
            <a:r>
              <a:rPr lang="nl-BE" dirty="0" err="1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Broekx</a:t>
            </a:r>
            <a:endParaRPr lang="nl-NL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29236D1-8673-93D7-7F63-80314D59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6465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nl-BE" sz="2500" dirty="0">
                <a:latin typeface="Comic Sans MS" panose="030F0702030302020204" pitchFamily="66" charset="0"/>
              </a:rPr>
              <a:t>A</a:t>
            </a:r>
            <a:r>
              <a:rPr lang="nl-BE" sz="2500" dirty="0">
                <a:effectLst/>
                <a:latin typeface="Comic Sans MS" panose="030F0702030302020204" pitchFamily="66" charset="0"/>
              </a:rPr>
              <a:t>lle info aan de ouders wordt digitaal via het ouderplatform </a:t>
            </a:r>
            <a:r>
              <a:rPr lang="nl-BE" sz="2500" dirty="0" err="1">
                <a:effectLst/>
                <a:latin typeface="Comic Sans MS" panose="030F0702030302020204" pitchFamily="66" charset="0"/>
              </a:rPr>
              <a:t>Broekx</a:t>
            </a:r>
            <a:r>
              <a:rPr lang="nl-BE" sz="2500" dirty="0">
                <a:effectLst/>
                <a:latin typeface="Comic Sans MS" panose="030F0702030302020204" pitchFamily="66" charset="0"/>
              </a:rPr>
              <a:t> meegedeeld, ook schoolrekeningen!</a:t>
            </a:r>
          </a:p>
          <a:p>
            <a:pPr>
              <a:defRPr/>
            </a:pPr>
            <a:r>
              <a:rPr lang="nl-BE" sz="2500" dirty="0">
                <a:effectLst/>
                <a:latin typeface="Comic Sans MS" panose="030F0702030302020204" pitchFamily="66" charset="0"/>
              </a:rPr>
              <a:t>Ook de schoolbrochure (vakanties, pedagogische studiedagen, zwemdata, afspraken…), schoolreglement zijn digitaal te raadplegen via de website www.maaskei.be. Papieren versie wordt op vraag afgedrukt.</a:t>
            </a:r>
          </a:p>
          <a:p>
            <a:pPr eaLnBrk="1" hangingPunct="1">
              <a:defRPr/>
            </a:pPr>
            <a:endParaRPr lang="nl-NL" alt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E6327-34DA-FFEE-05AD-F4CF9C49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8F4390-632F-F34D-C482-9310B590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8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Kennismaking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b="1" dirty="0">
                <a:solidFill>
                  <a:schemeClr val="tx1"/>
                </a:solidFill>
              </a:rPr>
              <a:t>juf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711500"/>
            <a:ext cx="9905999" cy="1234858"/>
          </a:xfrm>
        </p:spPr>
        <p:txBody>
          <a:bodyPr>
            <a:noAutofit/>
          </a:bodyPr>
          <a:lstStyle/>
          <a:p>
            <a:r>
              <a:rPr lang="nl-BE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Evelyne Bakkers</a:t>
            </a:r>
          </a:p>
          <a:p>
            <a:r>
              <a:rPr lang="nl-BE" sz="2000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jufevelyne@maaskei.be</a:t>
            </a:r>
            <a:endParaRPr lang="nl-BE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l-B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Via website </a:t>
            </a:r>
            <a:r>
              <a:rPr lang="nl-BE" sz="2000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https://maaskei6.weebly.com/</a:t>
            </a:r>
            <a:r>
              <a:rPr lang="nl-B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l-BE" sz="20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avonturen van de klas volgen</a:t>
            </a:r>
            <a:endParaRPr lang="nl-BE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44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140A2E4-D9E0-106A-3207-B3FB30BA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>
              <a:defRPr/>
            </a:pPr>
            <a:r>
              <a:rPr lang="nl-BE" sz="37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Naar school komen…</a:t>
            </a:r>
            <a:endParaRPr lang="nl-NL" sz="37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FC35BD1-69DA-825E-74F6-8F25D4735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1" y="1718228"/>
            <a:ext cx="8229600" cy="187166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nl-BE" altLang="nl-BE" sz="10000" dirty="0">
                <a:latin typeface="Comic Sans MS" panose="030F0702030302020204" pitchFamily="66" charset="0"/>
              </a:rPr>
              <a:t>Niet te vroeg:  8u15/13u00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BE" altLang="nl-BE" sz="10000" dirty="0">
                <a:latin typeface="Comic Sans MS" panose="030F0702030302020204" pitchFamily="66" charset="0"/>
              </a:rPr>
              <a:t>Te voet of met de auto: zwarte poort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BE" altLang="nl-BE" sz="10000" dirty="0">
                <a:latin typeface="Comic Sans MS" panose="030F0702030302020204" pitchFamily="66" charset="0"/>
              </a:rPr>
              <a:t>Met de fiets: blauwe poort </a:t>
            </a:r>
          </a:p>
          <a:p>
            <a:pPr eaLnBrk="1" hangingPunct="1">
              <a:defRPr/>
            </a:pPr>
            <a:r>
              <a:rPr lang="nl-BE" altLang="nl-BE" sz="10000" dirty="0">
                <a:latin typeface="Comic Sans MS" panose="030F0702030302020204" pitchFamily="66" charset="0"/>
              </a:rPr>
              <a:t>Te laat komen : vermijden ! Veel hinder voor de </a:t>
            </a:r>
            <a:r>
              <a:rPr lang="nl-BE" altLang="nl-BE" sz="10000" dirty="0" err="1">
                <a:latin typeface="Comic Sans MS" panose="030F0702030302020204" pitchFamily="66" charset="0"/>
              </a:rPr>
              <a:t>lkr</a:t>
            </a:r>
            <a:r>
              <a:rPr lang="nl-BE" altLang="nl-BE" sz="10000" dirty="0">
                <a:latin typeface="Comic Sans MS" panose="030F0702030302020204" pitchFamily="66" charset="0"/>
              </a:rPr>
              <a:t>. en klasgenoten !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nl-BE" altLang="nl-BE" sz="10000" dirty="0">
                <a:latin typeface="Comic Sans MS" panose="030F0702030302020204" pitchFamily="66" charset="0"/>
              </a:rPr>
              <a:t>    Komt het toch eens voor : steeds melden op het secretariaat.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nl-BE" altLang="nl-BE" dirty="0"/>
          </a:p>
          <a:p>
            <a:pPr eaLnBrk="1" hangingPunct="1">
              <a:defRPr/>
            </a:pPr>
            <a:endParaRPr lang="nl-NL" alt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483F35A-6F5D-8382-EA50-BDA12A39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>
              <a:defRPr/>
            </a:pPr>
            <a:r>
              <a:rPr lang="nl-BE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Afwezigheden</a:t>
            </a:r>
            <a:endParaRPr lang="nl-NL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FEBAAF6-A4D6-F0DC-BB9D-6CF01E00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2" y="1491078"/>
            <a:ext cx="8229600" cy="23082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altLang="nl-BE" sz="2500" dirty="0">
                <a:latin typeface="Comic Sans MS" panose="030F0702030302020204" pitchFamily="66" charset="0"/>
              </a:rPr>
              <a:t>Uitknippen klasagenda – invullen</a:t>
            </a:r>
          </a:p>
          <a:p>
            <a:pPr eaLnBrk="1" hangingPunct="1">
              <a:defRPr/>
            </a:pPr>
            <a:endParaRPr lang="nl-BE" altLang="nl-BE" sz="25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nl-BE" sz="2500" dirty="0">
                <a:effectLst/>
                <a:latin typeface="Comic Sans MS" panose="030F0702030302020204" pitchFamily="66" charset="0"/>
              </a:rPr>
              <a:t>Medisch attest is vereist bij meer dan 3 opeenvolgende ziektedagen of als de 4 briefjes door de ouders opgebruikt zijn.</a:t>
            </a:r>
            <a:endParaRPr lang="nl-BE" altLang="nl-BE" sz="25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9E7A63E-0367-DCAD-048D-685E36FA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>
              <a:defRPr/>
            </a:pPr>
            <a:r>
              <a:rPr lang="nl-BE" sz="37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Gezondheidsbeleid</a:t>
            </a:r>
            <a:endParaRPr lang="nl-NL" sz="37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1DBD53C-E55B-0EA4-A4E7-91549775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9"/>
            <a:ext cx="8229600" cy="26685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nl-BE" altLang="nl-BE" sz="3400" dirty="0">
                <a:latin typeface="Comic Sans MS" panose="030F0702030302020204" pitchFamily="66" charset="0"/>
              </a:rPr>
              <a:t>Dinsdag + donderdag = fruit, groenten</a:t>
            </a:r>
          </a:p>
          <a:p>
            <a:pPr marL="0" indent="0">
              <a:buNone/>
              <a:defRPr/>
            </a:pPr>
            <a:r>
              <a:rPr lang="nl-BE" altLang="nl-BE" sz="3400" dirty="0">
                <a:latin typeface="Comic Sans MS" panose="030F0702030302020204" pitchFamily="66" charset="0"/>
              </a:rPr>
              <a:t>       of nootjes </a:t>
            </a:r>
            <a:r>
              <a:rPr lang="nl-BE" altLang="nl-BE" sz="3400" dirty="0">
                <a:latin typeface="Comic Sans MS" panose="030F0702030302020204" pitchFamily="66" charset="0"/>
                <a:sym typeface="Wingdings" panose="05000000000000000000" pitchFamily="2" charset="2"/>
              </a:rPr>
              <a:t> zelf meegeven</a:t>
            </a:r>
            <a:endParaRPr lang="nl-BE" altLang="nl-BE" sz="34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nl-BE" altLang="nl-BE" sz="3400" dirty="0">
                <a:latin typeface="Comic Sans MS" panose="030F0702030302020204" pitchFamily="66" charset="0"/>
              </a:rPr>
              <a:t>Drinken </a:t>
            </a:r>
            <a:r>
              <a:rPr lang="nl-BE" altLang="nl-BE" sz="3400" dirty="0">
                <a:latin typeface="Comic Sans MS" panose="030F0702030302020204" pitchFamily="66" charset="0"/>
                <a:sym typeface="Wingdings" panose="05000000000000000000" pitchFamily="2" charset="2"/>
              </a:rPr>
              <a:t> Alleen water </a:t>
            </a:r>
          </a:p>
          <a:p>
            <a:pPr eaLnBrk="1" hangingPunct="1">
              <a:defRPr/>
            </a:pPr>
            <a:r>
              <a:rPr lang="nl-BE" altLang="nl-BE" sz="3400" dirty="0">
                <a:latin typeface="Comic Sans MS" panose="030F0702030302020204" pitchFamily="66" charset="0"/>
                <a:sym typeface="Wingdings" panose="05000000000000000000" pitchFamily="2" charset="2"/>
              </a:rPr>
              <a:t>Iedere week een leeskwartier </a:t>
            </a:r>
          </a:p>
          <a:p>
            <a:pPr marL="0" indent="0">
              <a:buNone/>
              <a:defRPr/>
            </a:pPr>
            <a:endParaRPr lang="nl-BE" altLang="nl-BE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nl-BE" altLang="nl-BE" dirty="0">
                <a:sym typeface="Wingdings" panose="05000000000000000000" pitchFamily="2" charset="2"/>
              </a:rPr>
              <a:t>   </a:t>
            </a:r>
            <a:endParaRPr lang="nl-BE" altLang="nl-BE" dirty="0"/>
          </a:p>
          <a:p>
            <a:pPr marL="119062" indent="0">
              <a:buNone/>
              <a:defRPr/>
            </a:pPr>
            <a:r>
              <a:rPr lang="nl-BE" altLang="nl-BE" dirty="0"/>
              <a:t>   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nl-BE" altLang="nl-BE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nl-BE" altLang="nl-BE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nl-NL" alt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E65B5-BCCA-DAFE-F706-E6FA8A69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Verjaardagen</a:t>
            </a:r>
          </a:p>
        </p:txBody>
      </p:sp>
      <p:sp>
        <p:nvSpPr>
          <p:cNvPr id="71683" name="Tijdelijke aanduiding voor inhoud 2">
            <a:extLst>
              <a:ext uri="{FF2B5EF4-FFF2-40B4-BE49-F238E27FC236}">
                <a16:creationId xmlns:a16="http://schemas.microsoft.com/office/drawing/2014/main" id="{3D0D32D6-BCA3-4AD6-7502-081C7D26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altLang="nl-BE" sz="2500" dirty="0">
                <a:latin typeface="Comic Sans MS" panose="030F0702030302020204" pitchFamily="66" charset="0"/>
              </a:rPr>
              <a:t>Wafel, cake, koek of stuk fruit. </a:t>
            </a:r>
          </a:p>
          <a:p>
            <a:pPr marL="0" indent="0">
              <a:buNone/>
              <a:defRPr/>
            </a:pPr>
            <a:r>
              <a:rPr lang="nl-BE" altLang="nl-BE" sz="25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nl-BE" altLang="nl-BE" sz="25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l-BE" altLang="nl-BE" sz="2500" dirty="0">
                <a:latin typeface="Comic Sans MS" panose="030F0702030302020204" pitchFamily="66" charset="0"/>
              </a:rPr>
              <a:t>Uitnodigingen voor feestjes mogen absoluut niet op school uitgedeeld worden.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A936F-F975-57CC-277D-7779310D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Zorgcoördinator</a:t>
            </a:r>
          </a:p>
        </p:txBody>
      </p:sp>
      <p:sp>
        <p:nvSpPr>
          <p:cNvPr id="72707" name="Tijdelijke aanduiding voor inhoud 2">
            <a:extLst>
              <a:ext uri="{FF2B5EF4-FFF2-40B4-BE49-F238E27FC236}">
                <a16:creationId xmlns:a16="http://schemas.microsoft.com/office/drawing/2014/main" id="{711B9A5F-0F50-A0D4-CC70-C1DF2289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altLang="nl-BE" dirty="0">
                <a:latin typeface="Comic Sans MS" panose="030F0702030302020204" pitchFamily="66" charset="0"/>
                <a:sym typeface="Wingdings" panose="05000000000000000000" pitchFamily="2" charset="2"/>
              </a:rPr>
              <a:t>Juf Marthe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DE3444-BFC5-F9FE-9BE0-6FCF6968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solidFill>
                  <a:schemeClr val="accent1">
                    <a:satMod val="150000"/>
                  </a:schemeClr>
                </a:solidFill>
                <a:latin typeface="Comic Sans MS" panose="030F0702030302020204" pitchFamily="66" charset="0"/>
              </a:rPr>
              <a:t>Huiswerk</a:t>
            </a:r>
          </a:p>
        </p:txBody>
      </p:sp>
      <p:sp>
        <p:nvSpPr>
          <p:cNvPr id="73731" name="Tijdelijke aanduiding voor inhoud 1">
            <a:extLst>
              <a:ext uri="{FF2B5EF4-FFF2-40B4-BE49-F238E27FC236}">
                <a16:creationId xmlns:a16="http://schemas.microsoft.com/office/drawing/2014/main" id="{29FCBB13-E6E1-537D-A410-8ECDEFAD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altLang="nl-BE" dirty="0">
                <a:latin typeface="Comic Sans MS" panose="030F0702030302020204" pitchFamily="66" charset="0"/>
              </a:rPr>
              <a:t>In het zesde leerjaar moet er iedere dag geleerd worden!</a:t>
            </a:r>
          </a:p>
          <a:p>
            <a:pPr eaLnBrk="1" hangingPunct="1">
              <a:defRPr/>
            </a:pPr>
            <a:r>
              <a:rPr lang="nl-BE" altLang="nl-BE" dirty="0">
                <a:latin typeface="Comic Sans MS" panose="030F0702030302020204" pitchFamily="66" charset="0"/>
              </a:rPr>
              <a:t>Iedere dag krijgen de leerlingen huiswerk.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nl-BE" altLang="nl-BE" dirty="0">
                <a:latin typeface="Comic Sans MS" panose="030F0702030302020204" pitchFamily="66" charset="0"/>
              </a:rPr>
              <a:t>(leren voor Frans, leren voor W.O., leren voor wiskunde, spelling … )</a:t>
            </a: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nl-BE" altLang="nl-BE" dirty="0">
                <a:latin typeface="Comic Sans MS" panose="030F0702030302020204" pitchFamily="66" charset="0"/>
                <a:sym typeface="Wingdings" panose="05000000000000000000" pitchFamily="2" charset="2"/>
              </a:rPr>
              <a:t>Huiswerk niet gemaakt: tijdens speeltijd maken!</a:t>
            </a: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endParaRPr lang="nl-BE" altLang="nl-BE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nl-BE" altLang="nl-BE" dirty="0">
                <a:latin typeface="Comic Sans MS" panose="030F0702030302020204" pitchFamily="66" charset="0"/>
                <a:sym typeface="Wingdings" panose="05000000000000000000" pitchFamily="2" charset="2"/>
              </a:rPr>
              <a:t>Regelmatig huiswerk op </a:t>
            </a:r>
            <a:r>
              <a:rPr lang="nl-BE" altLang="nl-BE" dirty="0" err="1">
                <a:latin typeface="Comic Sans MS" panose="030F0702030302020204" pitchFamily="66" charset="0"/>
                <a:sym typeface="Wingdings" panose="05000000000000000000" pitchFamily="2" charset="2"/>
              </a:rPr>
              <a:t>Bingel</a:t>
            </a:r>
            <a:r>
              <a:rPr lang="nl-BE" altLang="nl-BE" dirty="0">
                <a:latin typeface="Comic Sans MS" panose="030F0702030302020204" pitchFamily="66" charset="0"/>
                <a:sym typeface="Wingdings" panose="05000000000000000000" pitchFamily="2" charset="2"/>
              </a:rPr>
              <a:t> of </a:t>
            </a:r>
            <a:r>
              <a:rPr lang="nl-BE" altLang="nl-BE" dirty="0" err="1">
                <a:latin typeface="Comic Sans MS" panose="030F0702030302020204" pitchFamily="66" charset="0"/>
                <a:sym typeface="Wingdings" panose="05000000000000000000" pitchFamily="2" charset="2"/>
              </a:rPr>
              <a:t>Scoodle</a:t>
            </a:r>
            <a:endParaRPr lang="nl-BE" altLang="nl-BE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65691B-675A-F4C8-0634-CD74CFF8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solidFill>
                  <a:schemeClr val="accent1">
                    <a:satMod val="150000"/>
                  </a:schemeClr>
                </a:solidFill>
                <a:latin typeface="Comic Sans MS" panose="030F0702030302020204" pitchFamily="66" charset="0"/>
              </a:rPr>
              <a:t>Gebruik werkboekjes </a:t>
            </a:r>
          </a:p>
        </p:txBody>
      </p:sp>
      <p:sp>
        <p:nvSpPr>
          <p:cNvPr id="74755" name="Tijdelijke aanduiding voor inhoud 1">
            <a:extLst>
              <a:ext uri="{FF2B5EF4-FFF2-40B4-BE49-F238E27FC236}">
                <a16:creationId xmlns:a16="http://schemas.microsoft.com/office/drawing/2014/main" id="{3AA086A0-9122-5810-E662-32DE1E58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altLang="nl-BE" dirty="0">
                <a:latin typeface="Comic Sans MS" panose="030F0702030302020204" pitchFamily="66" charset="0"/>
              </a:rPr>
              <a:t>Niet alles wordt ingevuld : verwerking kan ook op veel andere manieren gebeuren.</a:t>
            </a:r>
          </a:p>
          <a:p>
            <a:pPr eaLnBrk="1" hangingPunct="1">
              <a:defRPr/>
            </a:pPr>
            <a:r>
              <a:rPr lang="nl-BE" altLang="nl-BE" dirty="0">
                <a:latin typeface="Comic Sans MS" panose="030F0702030302020204" pitchFamily="66" charset="0"/>
              </a:rPr>
              <a:t>Niet alles hoeft verbeterd te worden door de leraar…</a:t>
            </a:r>
          </a:p>
          <a:p>
            <a:pPr eaLnBrk="1" hangingPunct="1">
              <a:defRPr/>
            </a:pPr>
            <a:endParaRPr lang="nl-BE" altLang="nl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2B73-9470-F868-2033-4AA28B0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Oproep oude batterijen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8C6B73-3EBF-61B2-872F-271CD55C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Groene </a:t>
            </a:r>
            <a:r>
              <a:rPr lang="nl-BE" dirty="0" err="1">
                <a:latin typeface="Comic Sans MS" panose="030F0702030302020204" pitchFamily="66" charset="0"/>
              </a:rPr>
              <a:t>Bebat</a:t>
            </a:r>
            <a:r>
              <a:rPr lang="nl-BE" dirty="0">
                <a:latin typeface="Comic Sans MS" panose="030F0702030302020204" pitchFamily="66" charset="0"/>
              </a:rPr>
              <a:t> ton in ontvangsthal. </a:t>
            </a:r>
          </a:p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Korting bij aantal leveranciers van schoolmaterialen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91ED-FC12-640B-AF5E-B16CACED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Luizen in de 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604903-2887-0420-1EC2-1EB290AE4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Controleren</a:t>
            </a:r>
          </a:p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Even melden in agenda a.u.b. </a:t>
            </a:r>
          </a:p>
          <a:p>
            <a:pPr>
              <a:defRPr/>
            </a:pPr>
            <a:r>
              <a:rPr lang="nl-BE" dirty="0">
                <a:latin typeface="Comic Sans MS" panose="030F0702030302020204" pitchFamily="66" charset="0"/>
              </a:rPr>
              <a:t>Behandelen is belangrijk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56EE5-F3C0-8945-A890-83112D11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C96D4B-31E9-DCCA-EB29-E6DCE695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>
                <a:effectLst/>
                <a:latin typeface="Comic Sans MS" panose="030F0702030302020204" pitchFamily="66" charset="0"/>
              </a:rPr>
              <a:t>Data oudercontacten: </a:t>
            </a:r>
          </a:p>
          <a:p>
            <a:pPr marL="0" indent="0">
              <a:buNone/>
              <a:defRPr/>
            </a:pPr>
            <a:r>
              <a:rPr lang="nl-BE" dirty="0">
                <a:effectLst/>
                <a:latin typeface="Comic Sans MS" panose="030F0702030302020204" pitchFamily="66" charset="0"/>
              </a:rPr>
              <a:t>-1ste trim: di </a:t>
            </a:r>
            <a:r>
              <a:rPr lang="nl-BE" dirty="0">
                <a:latin typeface="Comic Sans MS" panose="030F0702030302020204" pitchFamily="66" charset="0"/>
              </a:rPr>
              <a:t>19</a:t>
            </a:r>
            <a:r>
              <a:rPr lang="nl-BE" dirty="0">
                <a:effectLst/>
                <a:latin typeface="Comic Sans MS" panose="030F0702030302020204" pitchFamily="66" charset="0"/>
              </a:rPr>
              <a:t> en do </a:t>
            </a:r>
            <a:r>
              <a:rPr lang="nl-BE" dirty="0">
                <a:latin typeface="Comic Sans MS" panose="030F0702030302020204" pitchFamily="66" charset="0"/>
              </a:rPr>
              <a:t>21</a:t>
            </a:r>
            <a:r>
              <a:rPr lang="nl-BE" dirty="0">
                <a:effectLst/>
                <a:latin typeface="Comic Sans MS" panose="030F0702030302020204" pitchFamily="66" charset="0"/>
              </a:rPr>
              <a:t>/12</a:t>
            </a:r>
          </a:p>
          <a:p>
            <a:pPr marL="0" indent="0">
              <a:buNone/>
              <a:defRPr/>
            </a:pPr>
            <a:r>
              <a:rPr lang="nl-BE" dirty="0">
                <a:effectLst/>
                <a:latin typeface="Comic Sans MS" panose="030F0702030302020204" pitchFamily="66" charset="0"/>
              </a:rPr>
              <a:t>-2de trim: di </a:t>
            </a:r>
            <a:r>
              <a:rPr lang="nl-BE" dirty="0">
                <a:latin typeface="Comic Sans MS" panose="030F0702030302020204" pitchFamily="66" charset="0"/>
              </a:rPr>
              <a:t>26</a:t>
            </a:r>
            <a:r>
              <a:rPr lang="nl-BE" dirty="0">
                <a:effectLst/>
                <a:latin typeface="Comic Sans MS" panose="030F0702030302020204" pitchFamily="66" charset="0"/>
              </a:rPr>
              <a:t> en do </a:t>
            </a:r>
            <a:r>
              <a:rPr lang="nl-BE" dirty="0">
                <a:latin typeface="Comic Sans MS" panose="030F0702030302020204" pitchFamily="66" charset="0"/>
              </a:rPr>
              <a:t>28</a:t>
            </a:r>
            <a:r>
              <a:rPr lang="nl-BE" dirty="0">
                <a:effectLst/>
                <a:latin typeface="Comic Sans MS" panose="030F0702030302020204" pitchFamily="66" charset="0"/>
              </a:rPr>
              <a:t>/03</a:t>
            </a:r>
          </a:p>
          <a:p>
            <a:pPr marL="0" indent="0">
              <a:buNone/>
              <a:defRPr/>
            </a:pPr>
            <a:r>
              <a:rPr lang="nl-BE" dirty="0">
                <a:effectLst/>
                <a:latin typeface="Comic Sans MS" panose="030F0702030302020204" pitchFamily="66" charset="0"/>
              </a:rPr>
              <a:t>-Einde schooljaar op vraag ma 20/06</a:t>
            </a:r>
          </a:p>
          <a:p>
            <a:pPr>
              <a:defRPr/>
            </a:pPr>
            <a:r>
              <a:rPr lang="nl-BE" dirty="0">
                <a:effectLst/>
                <a:latin typeface="Comic Sans MS" panose="030F0702030302020204" pitchFamily="66" charset="0"/>
              </a:rPr>
              <a:t>Ouders alleen op school indien noodzakelijk, eerst melden aan het bureel of zoveel mogelijk telefonisch/via mail afhandelen</a:t>
            </a:r>
            <a:endParaRPr lang="nl-NL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nl-B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99661"/>
            <a:ext cx="8596668" cy="1320800"/>
          </a:xfrm>
        </p:spPr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Inhouden 6</a:t>
            </a:r>
            <a:r>
              <a:rPr lang="nl-BE" b="1" baseline="30000" dirty="0">
                <a:solidFill>
                  <a:schemeClr val="tx1"/>
                </a:solidFill>
              </a:rPr>
              <a:t>de</a:t>
            </a:r>
            <a:r>
              <a:rPr lang="nl-BE" b="1" dirty="0">
                <a:solidFill>
                  <a:schemeClr val="tx1"/>
                </a:solidFill>
              </a:rPr>
              <a:t> leerjaar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239548"/>
            <a:ext cx="9905999" cy="359304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nl-BE" b="1" u="sng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STUDIO-TAAL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Lezen</a:t>
            </a:r>
            <a:endParaRPr lang="nl-BE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Schrijven</a:t>
            </a:r>
            <a:endParaRPr lang="nl-BE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Taalbeschouwing</a:t>
            </a:r>
            <a:endParaRPr lang="nl-BE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Spreken en luisteren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Toetsen na elk thema</a:t>
            </a:r>
            <a:b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2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worden indien nodig ruim op tijd aangekondigd.</a:t>
            </a:r>
            <a:endParaRPr lang="nl-BE" sz="2400" b="1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nl-BE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5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MEGA-PROJECT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681597"/>
            <a:ext cx="9905999" cy="3541714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nl-B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Samenwerking met wijkagente Carla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Mijn Eigen Goed Antwoord</a:t>
            </a:r>
            <a:endParaRPr lang="nl-BE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project in samenwerking met politie Maasland</a:t>
            </a:r>
            <a:endParaRPr lang="nl-BE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fruitsapfuif ter afsluiting </a:t>
            </a:r>
            <a:endParaRPr lang="nl-BE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8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OVSG-TOETSEN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42839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Midden juni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staan los van het gewone rapport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echt examengevoel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Voorbereiding in de klas</a:t>
            </a:r>
          </a:p>
          <a:p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8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Overgang middelbaar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63052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Volgt een extra infoavond in januari voor de ouders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Bezoek aan de middelbare scholen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Info aan de leerlingen via het CLB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Opendeurdagen </a:t>
            </a:r>
            <a:endParaRPr lang="nl-BE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07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3-daagse naar de zee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74306"/>
            <a:ext cx="9905999" cy="135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latin typeface="Comic Sans MS" panose="030F0702030302020204" pitchFamily="66" charset="0"/>
              </a:rPr>
              <a:t>Duin en zee </a:t>
            </a:r>
            <a:r>
              <a:rPr lang="nl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Oostende</a:t>
            </a:r>
          </a:p>
          <a:p>
            <a:pPr marL="0" indent="0">
              <a:buNone/>
            </a:pPr>
            <a:r>
              <a:rPr lang="nl-BE" sz="2400" dirty="0">
                <a:latin typeface="Comic Sans MS" panose="030F0702030302020204" pitchFamily="66" charset="0"/>
              </a:rPr>
              <a:t>24 juni t.e.m. 26 juni </a:t>
            </a:r>
          </a:p>
        </p:txBody>
      </p:sp>
      <p:pic>
        <p:nvPicPr>
          <p:cNvPr id="2050" name="Picture 2" descr="Vlonderpad aan Duin en Zee wordt heraangelegd | Oostende | hln.be">
            <a:extLst>
              <a:ext uri="{FF2B5EF4-FFF2-40B4-BE49-F238E27FC236}">
                <a16:creationId xmlns:a16="http://schemas.microsoft.com/office/drawing/2014/main" id="{D54F90CB-BFB2-36AF-B8D1-638CE143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94" y="2949093"/>
            <a:ext cx="6274756" cy="32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62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000" b="1" dirty="0">
                <a:solidFill>
                  <a:schemeClr val="tx1"/>
                </a:solidFill>
              </a:rPr>
              <a:t>Zijn er nog vragen?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07" y="3730659"/>
            <a:ext cx="3543807" cy="27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2530"/>
          </a:xfrm>
        </p:spPr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Inhouden 6</a:t>
            </a:r>
            <a:r>
              <a:rPr lang="nl-BE" b="1" baseline="30000" dirty="0">
                <a:solidFill>
                  <a:schemeClr val="tx1"/>
                </a:solidFill>
              </a:rPr>
              <a:t>de</a:t>
            </a:r>
            <a:r>
              <a:rPr lang="nl-BE" b="1" dirty="0">
                <a:solidFill>
                  <a:schemeClr val="tx1"/>
                </a:solidFill>
              </a:rPr>
              <a:t> leerjaar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902977"/>
            <a:ext cx="9905999" cy="3679676"/>
          </a:xfrm>
        </p:spPr>
        <p:txBody>
          <a:bodyPr>
            <a:noAutofit/>
          </a:bodyPr>
          <a:lstStyle/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b="1" u="sng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WISKANJERS </a:t>
            </a:r>
            <a:endParaRPr lang="nl-B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Getallenkennis en bewerkingen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meetkunde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metend rekenen (gegeven door juf Saskia op vrijdag)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toepassingen (vraagstukken/probleemoplossend denken)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Toetsen worden ruim op tijd aangekondigd met </a:t>
            </a:r>
            <a:r>
              <a:rPr lang="nl-BE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toetswijzers</a:t>
            </a:r>
            <a:endParaRPr lang="nl-B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5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A954B-6949-06D0-0B61-689748BD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omic Sans MS" panose="030F0702030302020204" pitchFamily="66" charset="0"/>
              </a:rPr>
              <a:t>3 – sporenbeleid </a:t>
            </a:r>
            <a:br>
              <a:rPr lang="nl-BE" dirty="0">
                <a:latin typeface="Comic Sans MS" panose="030F0702030302020204" pitchFamily="66" charset="0"/>
              </a:rPr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B5529-124D-5218-0EBA-AB4C3C26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BE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latin typeface="Comic Sans MS" panose="030F0702030302020204" pitchFamily="66" charset="0"/>
              </a:rPr>
              <a:t>Bergbeklimmer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latin typeface="Comic Sans MS" panose="030F0702030302020204" pitchFamily="66" charset="0"/>
              </a:rPr>
              <a:t>Astronauten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latin typeface="Comic Sans MS" panose="030F0702030302020204" pitchFamily="66" charset="0"/>
              </a:rPr>
              <a:t>Piraten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BE" sz="2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BE" sz="2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sz="2200" dirty="0">
                <a:latin typeface="Comic Sans MS" panose="030F0702030302020204" pitchFamily="66" charset="0"/>
                <a:sym typeface="Wingdings" panose="05000000000000000000" pitchFamily="2" charset="2"/>
              </a:rPr>
              <a:t> Op woensdag en donderdag komt juf Marie-Paul een uurtje extra ondersteuning bieden. </a:t>
            </a:r>
            <a:endParaRPr lang="nl-BE" sz="2200" dirty="0">
              <a:latin typeface="Comic Sans MS" panose="030F0702030302020204" pitchFamily="66" charset="0"/>
            </a:endParaRP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3CC98443-CFB7-46DC-1ECA-23CFC905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7" y="816638"/>
            <a:ext cx="2727809" cy="36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4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6F29A-782B-1037-58BE-6D42B184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F3122-0C1F-6F45-1918-CCCF3156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dirty="0">
                <a:latin typeface="Comic Sans MS" panose="030F0702030302020204" pitchFamily="66" charset="0"/>
              </a:rPr>
              <a:t>Leren plannen en toetsenwijzers gebruiken.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Dit wordt in de klas aangeleerd en geoefend.</a:t>
            </a: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dirty="0">
                <a:latin typeface="Comic Sans MS" panose="030F0702030302020204" pitchFamily="66" charset="0"/>
              </a:rPr>
              <a:t>Kinderen moeten hun tijd nuttig indelen.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dirty="0">
                <a:latin typeface="Comic Sans MS" panose="030F0702030302020204" pitchFamily="66" charset="0"/>
              </a:rPr>
              <a:t>Studeerschrift en toetsenwijzers zijn hiervoor belangrijke instrumenten.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dirty="0">
                <a:latin typeface="Comic Sans MS" panose="030F0702030302020204" pitchFamily="66" charset="0"/>
              </a:rPr>
              <a:t>Veel kinderen hebben moeite met de hoeveelheid van de leerstof.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Scoodle</a:t>
            </a:r>
            <a:r>
              <a:rPr lang="nl-BE" altLang="nl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 online oefenen </a:t>
            </a:r>
            <a:r>
              <a:rPr lang="nl-BE" altLang="nl-BE" sz="2400" dirty="0">
                <a:latin typeface="Comic Sans MS" panose="030F0702030302020204" pitchFamily="66" charset="0"/>
              </a:rPr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011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42905"/>
          </a:xfrm>
        </p:spPr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Inhouden 6</a:t>
            </a:r>
            <a:r>
              <a:rPr lang="nl-BE" b="1" baseline="30000" dirty="0">
                <a:solidFill>
                  <a:schemeClr val="tx1"/>
                </a:solidFill>
              </a:rPr>
              <a:t>de</a:t>
            </a:r>
            <a:r>
              <a:rPr lang="nl-BE" b="1" dirty="0">
                <a:solidFill>
                  <a:schemeClr val="tx1"/>
                </a:solidFill>
              </a:rPr>
              <a:t> leerjaar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363858"/>
            <a:ext cx="9905999" cy="5215846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sz="2800" b="1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Wereldkanjers (nieuwe methode)</a:t>
            </a:r>
            <a:endParaRPr lang="nl-BE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Globetrotters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Verkeer: naar een ander soort verkeer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Waardige aarde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Klaar voor de kosmos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Gelukzoekers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Vrede is een werkwoord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Voetafdruk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Mijn toekomst, mijn keuze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nl-BE" sz="2200" b="1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4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E0972-8262-E057-D15B-3B6E773C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8CAB16-290B-D2B1-F0DB-18381E96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Techniek vooral buiten Wiskanjers: koken, legoproject,…</a:t>
            </a:r>
            <a:endParaRPr lang="nl-BE" sz="2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Toets na ieder thema </a:t>
            </a:r>
            <a:r>
              <a:rPr lang="nl-BE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BE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Oefentoetsen kunnen gemaakt worden op de website (</a:t>
            </a:r>
            <a:r>
              <a:rPr lang="nl-BE" sz="2200" b="1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Scoodle</a:t>
            </a:r>
            <a:r>
              <a:rPr lang="nl-BE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sz="2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560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1406"/>
          </a:xfrm>
        </p:spPr>
        <p:txBody>
          <a:bodyPr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Inhouden 6</a:t>
            </a:r>
            <a:r>
              <a:rPr lang="nl-BE" b="1" baseline="30000" dirty="0">
                <a:solidFill>
                  <a:schemeClr val="tx1"/>
                </a:solidFill>
              </a:rPr>
              <a:t>de</a:t>
            </a:r>
            <a:r>
              <a:rPr lang="nl-BE" b="1" dirty="0">
                <a:solidFill>
                  <a:schemeClr val="tx1"/>
                </a:solidFill>
              </a:rPr>
              <a:t> leerjaar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b="1" u="sng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FRANS En Action</a:t>
            </a:r>
            <a:endParaRPr lang="nl-B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Vervolg vijfde leerjaar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Woordenschat goed inoefenen: ook schriftelijk! </a:t>
            </a:r>
            <a:endParaRPr lang="nl-B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Regelmatig overhoringen van de woorden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 iedere </a:t>
            </a:r>
            <a:r>
              <a:rPr lang="nl-BE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unité</a:t>
            </a:r>
            <a:r>
              <a:rPr lang="nl-BE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een toets</a:t>
            </a:r>
            <a:endParaRPr lang="nl-B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9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861</Words>
  <Application>Microsoft Office PowerPoint</Application>
  <PresentationFormat>Breedbeeld</PresentationFormat>
  <Paragraphs>179</Paragraphs>
  <Slides>34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Comic Sans MS</vt:lpstr>
      <vt:lpstr>Courier New</vt:lpstr>
      <vt:lpstr>Lucida Sans Unicode</vt:lpstr>
      <vt:lpstr>Times New Roman</vt:lpstr>
      <vt:lpstr>Trebuchet MS</vt:lpstr>
      <vt:lpstr>Wingdings</vt:lpstr>
      <vt:lpstr>Wingdings 3</vt:lpstr>
      <vt:lpstr>Facet</vt:lpstr>
      <vt:lpstr>Welkom in het zesde leerjaar!</vt:lpstr>
      <vt:lpstr>Kennismaking juf</vt:lpstr>
      <vt:lpstr>Inhouden 6de leerjaar</vt:lpstr>
      <vt:lpstr>Inhouden 6de leerjaar</vt:lpstr>
      <vt:lpstr>3 – sporenbeleid  </vt:lpstr>
      <vt:lpstr>PowerPoint-presentatie</vt:lpstr>
      <vt:lpstr>Inhouden 6de leerjaar</vt:lpstr>
      <vt:lpstr>PowerPoint-presentatie</vt:lpstr>
      <vt:lpstr>Inhouden 6de leerjaar</vt:lpstr>
      <vt:lpstr>Muzische vorming (gegeven door juf Saskia op vrijdag) </vt:lpstr>
      <vt:lpstr>Lichamelijke Opvoeding</vt:lpstr>
      <vt:lpstr>Zwemmen</vt:lpstr>
      <vt:lpstr>Godsdienst</vt:lpstr>
      <vt:lpstr>Vakoverschrijdende leergebieden</vt:lpstr>
      <vt:lpstr>PowerPoint-presentatie</vt:lpstr>
      <vt:lpstr>PowerPoint-presentatie</vt:lpstr>
      <vt:lpstr>Website school </vt:lpstr>
      <vt:lpstr>Broekx</vt:lpstr>
      <vt:lpstr>PowerPoint-presentatie</vt:lpstr>
      <vt:lpstr>Naar school komen…</vt:lpstr>
      <vt:lpstr>Afwezigheden</vt:lpstr>
      <vt:lpstr>Gezondheidsbeleid</vt:lpstr>
      <vt:lpstr>Verjaardagen</vt:lpstr>
      <vt:lpstr>Zorgcoördinator</vt:lpstr>
      <vt:lpstr>Huiswerk</vt:lpstr>
      <vt:lpstr>Gebruik werkboekjes </vt:lpstr>
      <vt:lpstr>Oproep oude batterijen</vt:lpstr>
      <vt:lpstr>Luizen in de klas</vt:lpstr>
      <vt:lpstr>PowerPoint-presentatie</vt:lpstr>
      <vt:lpstr>MEGA-PROJECT</vt:lpstr>
      <vt:lpstr>OVSG-TOETSEN</vt:lpstr>
      <vt:lpstr>Overgang middelbaar</vt:lpstr>
      <vt:lpstr>3-daagse naar de zee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het zesde leerjaar!</dc:title>
  <dc:creator>Windows-gebruiker</dc:creator>
  <cp:lastModifiedBy>6de Leerjaar - De Maaskei</cp:lastModifiedBy>
  <cp:revision>13</cp:revision>
  <dcterms:created xsi:type="dcterms:W3CDTF">2018-09-09T07:08:27Z</dcterms:created>
  <dcterms:modified xsi:type="dcterms:W3CDTF">2023-09-10T16:31:09Z</dcterms:modified>
</cp:coreProperties>
</file>